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17" r:id="rId14"/>
    <p:sldId id="32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65" d="100"/>
          <a:sy n="65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CDD8-7843-47D5-A77C-64E994D2921D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87812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CDD8-7843-47D5-A77C-64E994D2921D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9635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256600/where-does-cat-slee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7df867d4-d701-4d80-827d-2c59b52d40fa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7df867d4-d701-4d80-827d-2c59b52d40f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256599/where-does-cat-sleep-pg-54-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 fontScale="92500" lnSpcReduction="20000"/>
          </a:bodyPr>
          <a:lstStyle/>
          <a:p>
            <a:r>
              <a:rPr lang="hr-HR" sz="6600" dirty="0" err="1" smtClean="0"/>
              <a:t>Where</a:t>
            </a:r>
            <a:r>
              <a:rPr lang="hr-HR" sz="6600" dirty="0" smtClean="0"/>
              <a:t> </a:t>
            </a:r>
            <a:r>
              <a:rPr lang="hr-HR" sz="6600" dirty="0" err="1" smtClean="0"/>
              <a:t>does</a:t>
            </a:r>
            <a:r>
              <a:rPr lang="hr-HR" sz="6600" dirty="0" smtClean="0"/>
              <a:t> </a:t>
            </a:r>
          </a:p>
          <a:p>
            <a:r>
              <a:rPr lang="hr-HR" sz="6600" dirty="0" err="1" smtClean="0"/>
              <a:t>the</a:t>
            </a:r>
            <a:r>
              <a:rPr lang="hr-HR" sz="6600" dirty="0" smtClean="0"/>
              <a:t> </a:t>
            </a:r>
            <a:r>
              <a:rPr lang="hr-HR" sz="6600" dirty="0" err="1" smtClean="0"/>
              <a:t>cat</a:t>
            </a:r>
            <a:r>
              <a:rPr lang="hr-HR" sz="6600" dirty="0" smtClean="0"/>
              <a:t> </a:t>
            </a:r>
            <a:r>
              <a:rPr lang="hr-HR" sz="6600" dirty="0" err="1" smtClean="0"/>
              <a:t>sleep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32" y="1937108"/>
            <a:ext cx="10376653" cy="3151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132" y="250723"/>
            <a:ext cx="10146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Odaberi aktivnost iz udžbenika (3. lekcija, </a:t>
            </a:r>
            <a:r>
              <a:rPr lang="hr-HR" sz="2800" i="1" dirty="0" err="1" smtClean="0"/>
              <a:t>Clubs</a:t>
            </a:r>
            <a:r>
              <a:rPr lang="hr-HR" sz="2800" i="1" dirty="0" smtClean="0"/>
              <a:t>). Odgovori na pitanja iz  zadatka </a:t>
            </a:r>
            <a:r>
              <a:rPr lang="hr-HR" sz="2800" i="1" dirty="0" err="1" smtClean="0"/>
              <a:t>1a</a:t>
            </a:r>
            <a:r>
              <a:rPr lang="hr-HR" sz="2800" i="1" dirty="0" smtClean="0"/>
              <a:t> punim rečenicama.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5099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397" y="1081779"/>
            <a:ext cx="8910945" cy="5776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6916" y="162232"/>
            <a:ext cx="10545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praznine riječima iz tablice. Rečenice se odnose na tebe i tvoju obitelj i prijatelje.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21506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3458"/>
            <a:ext cx="10618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 smtClean="0"/>
              <a:t>Let’s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revise</a:t>
            </a:r>
            <a:r>
              <a:rPr lang="hr-HR" sz="2800" b="1" dirty="0" smtClean="0"/>
              <a:t>!</a:t>
            </a:r>
            <a:endParaRPr lang="hr-HR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84904" y="1696064"/>
            <a:ext cx="10191135" cy="2677656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following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fill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gaps</a:t>
            </a:r>
            <a:r>
              <a:rPr lang="hr-HR" sz="2800" dirty="0" smtClean="0"/>
              <a:t> </a:t>
            </a:r>
            <a:r>
              <a:rPr lang="hr-HR" sz="2800" dirty="0" err="1" smtClean="0"/>
              <a:t>with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correct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</a:t>
            </a:r>
            <a:r>
              <a:rPr lang="hr-HR" sz="2800" dirty="0" smtClean="0"/>
              <a:t> word.</a:t>
            </a:r>
          </a:p>
          <a:p>
            <a:r>
              <a:rPr lang="hr-HR" sz="2800" i="1" dirty="0" smtClean="0"/>
              <a:t>Otvori sljedeću poveznicu i nadopuni praznine odgovarajućom upitnom riječi.</a:t>
            </a:r>
          </a:p>
          <a:p>
            <a:endParaRPr lang="hr-HR" sz="2800" i="1" dirty="0"/>
          </a:p>
          <a:p>
            <a:r>
              <a:rPr lang="hr-HR" sz="2800" i="1" dirty="0" err="1">
                <a:hlinkClick r:id="rId2"/>
              </a:rPr>
              <a:t>https</a:t>
            </a:r>
            <a:r>
              <a:rPr lang="hr-HR" sz="2800" i="1" dirty="0">
                <a:hlinkClick r:id="rId2"/>
              </a:rPr>
              <a:t>://</a:t>
            </a:r>
            <a:r>
              <a:rPr lang="hr-HR" sz="2800" i="1" dirty="0" err="1" smtClean="0">
                <a:hlinkClick r:id="rId2"/>
              </a:rPr>
              <a:t>wordwall.net</a:t>
            </a:r>
            <a:r>
              <a:rPr lang="hr-HR" sz="2800" i="1" dirty="0" smtClean="0">
                <a:hlinkClick r:id="rId2"/>
              </a:rPr>
              <a:t>/</a:t>
            </a:r>
            <a:r>
              <a:rPr lang="hr-HR" sz="2800" i="1" dirty="0" err="1" smtClean="0">
                <a:hlinkClick r:id="rId2"/>
              </a:rPr>
              <a:t>resource</a:t>
            </a:r>
            <a:r>
              <a:rPr lang="hr-HR" sz="2800" i="1" dirty="0" smtClean="0">
                <a:hlinkClick r:id="rId2"/>
              </a:rPr>
              <a:t>/256600/</a:t>
            </a:r>
            <a:r>
              <a:rPr lang="hr-HR" sz="2800" i="1" dirty="0" err="1" smtClean="0">
                <a:hlinkClick r:id="rId2"/>
              </a:rPr>
              <a:t>where-does-cat-sleep</a:t>
            </a:r>
            <a:r>
              <a:rPr lang="hr-HR" sz="2800" i="1" dirty="0" smtClean="0"/>
              <a:t> 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48292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 err="1">
                <a:hlinkClick r:id="rId4"/>
              </a:rPr>
              <a:t>https</a:t>
            </a:r>
            <a:r>
              <a:rPr lang="hr-HR" sz="2400" b="1" dirty="0">
                <a:hlinkClick r:id="rId4"/>
              </a:rPr>
              <a:t>://</a:t>
            </a:r>
            <a:r>
              <a:rPr lang="hr-HR" sz="2400" b="1" dirty="0" err="1">
                <a:hlinkClick r:id="rId4"/>
              </a:rPr>
              <a:t>www.e-sfera.hr</a:t>
            </a:r>
            <a:r>
              <a:rPr lang="hr-HR" sz="2400" b="1" dirty="0">
                <a:hlinkClick r:id="rId4"/>
              </a:rPr>
              <a:t>/dodatni-digitalni-</a:t>
            </a:r>
            <a:r>
              <a:rPr lang="hr-HR" sz="2400" b="1" dirty="0" err="1">
                <a:hlinkClick r:id="rId4"/>
              </a:rPr>
              <a:t>sadrzaji</a:t>
            </a:r>
            <a:r>
              <a:rPr lang="hr-HR" sz="2400" b="1" dirty="0">
                <a:hlinkClick r:id="rId4"/>
              </a:rPr>
              <a:t>/</a:t>
            </a:r>
            <a:r>
              <a:rPr lang="hr-HR" sz="2400" b="1" dirty="0" err="1">
                <a:hlinkClick r:id="rId4"/>
              </a:rPr>
              <a:t>7df867d4-d701-4d80-827d-2c59b52d40fa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</a:p>
          <a:p>
            <a:pPr algn="ctr"/>
            <a:endParaRPr lang="hr-HR" sz="2400" b="1" dirty="0"/>
          </a:p>
          <a:p>
            <a:pPr algn="ctr"/>
            <a:r>
              <a:rPr lang="hr-HR" sz="2400" b="1" dirty="0" err="1" smtClean="0"/>
              <a:t>It’s</a:t>
            </a:r>
            <a:r>
              <a:rPr lang="hr-HR" sz="2400" b="1" dirty="0" smtClean="0"/>
              <a:t> a </a:t>
            </a:r>
            <a:r>
              <a:rPr lang="hr-HR" sz="2400" b="1" dirty="0" err="1" smtClean="0"/>
              <a:t>dog’s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life</a:t>
            </a:r>
            <a:r>
              <a:rPr lang="hr-HR" sz="2400" b="1" dirty="0" smtClean="0"/>
              <a:t>!</a:t>
            </a:r>
          </a:p>
          <a:p>
            <a:pPr algn="ctr"/>
            <a:endParaRPr lang="hr-HR" sz="2400" b="1" dirty="0"/>
          </a:p>
          <a:p>
            <a:pPr algn="ctr"/>
            <a:r>
              <a:rPr lang="hr-HR" sz="2400" dirty="0" smtClean="0"/>
              <a:t>Pročitaj intervju i riješi pripadajući zadatak.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3028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:a16="http://schemas.microsoft.com/office/drawing/2014/main" xmlns="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Provjeri svoje znanje! Klikni na sljedeću poveznicu, odaberi </a:t>
            </a:r>
            <a:r>
              <a:rPr lang="hr-HR" sz="2400" dirty="0" err="1" smtClean="0"/>
              <a:t>SELF</a:t>
            </a:r>
            <a:r>
              <a:rPr lang="hr-HR" sz="2400" dirty="0" smtClean="0"/>
              <a:t> </a:t>
            </a:r>
            <a:r>
              <a:rPr lang="hr-HR" sz="2400" dirty="0" err="1" smtClean="0"/>
              <a:t>CHECK</a:t>
            </a:r>
            <a:r>
              <a:rPr lang="hr-HR" sz="2400" dirty="0" smtClean="0"/>
              <a:t> i riješi pripadajući zadatak.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 err="1">
                <a:hlinkClick r:id="rId4"/>
              </a:rPr>
              <a:t>https</a:t>
            </a:r>
            <a:r>
              <a:rPr lang="hr-HR" sz="2400" b="1" dirty="0">
                <a:hlinkClick r:id="rId4"/>
              </a:rPr>
              <a:t>://</a:t>
            </a:r>
            <a:r>
              <a:rPr lang="hr-HR" sz="2400" b="1" dirty="0" err="1">
                <a:hlinkClick r:id="rId4"/>
              </a:rPr>
              <a:t>www.e-sfera.hr</a:t>
            </a:r>
            <a:r>
              <a:rPr lang="hr-HR" sz="2400" b="1" dirty="0">
                <a:hlinkClick r:id="rId4"/>
              </a:rPr>
              <a:t>/dodatni-digitalni-</a:t>
            </a:r>
            <a:r>
              <a:rPr lang="hr-HR" sz="2400" b="1" dirty="0" err="1">
                <a:hlinkClick r:id="rId4"/>
              </a:rPr>
              <a:t>sadrzaji</a:t>
            </a:r>
            <a:r>
              <a:rPr lang="hr-HR" sz="2400" b="1" dirty="0">
                <a:hlinkClick r:id="rId4"/>
              </a:rPr>
              <a:t>/</a:t>
            </a:r>
            <a:r>
              <a:rPr lang="hr-HR" sz="2400" b="1" dirty="0" err="1">
                <a:hlinkClick r:id="rId4"/>
              </a:rPr>
              <a:t>7df867d4-d701-4d80-827d-2c59b52d40fa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385114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078" y="129132"/>
            <a:ext cx="5835445" cy="66107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5471" y="412955"/>
            <a:ext cx="651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Prisjeti se </a:t>
            </a:r>
            <a:r>
              <a:rPr lang="hr-HR" sz="2400" i="1" dirty="0" err="1" smtClean="0"/>
              <a:t>postera</a:t>
            </a:r>
            <a:r>
              <a:rPr lang="hr-HR" sz="2400" i="1" dirty="0" smtClean="0"/>
              <a:t> iz prethodne lekcije (udžbenik, </a:t>
            </a:r>
            <a:r>
              <a:rPr lang="hr-HR" sz="2400" i="1" dirty="0" err="1" smtClean="0"/>
              <a:t>str.60</a:t>
            </a:r>
            <a:r>
              <a:rPr lang="hr-HR" sz="2400" i="1" dirty="0" smtClean="0"/>
              <a:t>). Potom odgovori na pitanja.</a:t>
            </a:r>
            <a:endParaRPr lang="hr-HR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65470" y="351400"/>
            <a:ext cx="573712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colour</a:t>
            </a:r>
            <a:r>
              <a:rPr lang="hr-HR" sz="2600" dirty="0" smtClean="0"/>
              <a:t> </a:t>
            </a:r>
            <a:r>
              <a:rPr lang="hr-HR" sz="2600" dirty="0" err="1" smtClean="0"/>
              <a:t>is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Tesla’s</a:t>
            </a:r>
            <a:r>
              <a:rPr lang="hr-HR" sz="2600" dirty="0" smtClean="0"/>
              <a:t> Club </a:t>
            </a:r>
            <a:r>
              <a:rPr lang="hr-HR" sz="2600" dirty="0" err="1" smtClean="0"/>
              <a:t>poster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Koje boje je </a:t>
            </a:r>
            <a:r>
              <a:rPr lang="hr-HR" sz="2600" i="1" dirty="0" err="1" smtClean="0"/>
              <a:t>poster</a:t>
            </a:r>
            <a:r>
              <a:rPr lang="hr-HR" sz="2600" i="1" dirty="0"/>
              <a:t>  </a:t>
            </a:r>
            <a:r>
              <a:rPr lang="hr-HR" sz="2600" i="1" dirty="0" smtClean="0"/>
              <a:t>„</a:t>
            </a:r>
            <a:r>
              <a:rPr lang="hr-HR" sz="2600" i="1" dirty="0" err="1" smtClean="0"/>
              <a:t>Tesla’s</a:t>
            </a:r>
            <a:r>
              <a:rPr lang="hr-HR" sz="2600" i="1" dirty="0" smtClean="0"/>
              <a:t> Club”?</a:t>
            </a:r>
            <a:endParaRPr lang="hr-HR" sz="2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65469" y="1413283"/>
            <a:ext cx="573712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What’s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name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School</a:t>
            </a:r>
            <a:r>
              <a:rPr lang="hr-HR" sz="2600" dirty="0" smtClean="0"/>
              <a:t> </a:t>
            </a:r>
            <a:r>
              <a:rPr lang="hr-HR" sz="2600" dirty="0" err="1" smtClean="0"/>
              <a:t>Choir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Kake se zove školski zbor?</a:t>
            </a:r>
            <a:endParaRPr lang="hr-HR" sz="2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65469" y="2486877"/>
            <a:ext cx="573712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What’s</a:t>
            </a:r>
            <a:r>
              <a:rPr lang="hr-HR" sz="2600" dirty="0" smtClean="0"/>
              <a:t> </a:t>
            </a:r>
            <a:r>
              <a:rPr lang="hr-HR" sz="2600" dirty="0" err="1" smtClean="0"/>
              <a:t>Marvel’s</a:t>
            </a:r>
            <a:r>
              <a:rPr lang="hr-HR" sz="2600" dirty="0" smtClean="0"/>
              <a:t> </a:t>
            </a:r>
            <a:r>
              <a:rPr lang="hr-HR" sz="2600" dirty="0" err="1" smtClean="0"/>
              <a:t>wonders</a:t>
            </a:r>
            <a:r>
              <a:rPr lang="hr-HR" sz="2600" dirty="0" smtClean="0"/>
              <a:t> </a:t>
            </a:r>
            <a:r>
              <a:rPr lang="hr-HR" sz="2600" dirty="0" err="1" smtClean="0"/>
              <a:t>club</a:t>
            </a:r>
            <a:r>
              <a:rPr lang="hr-HR" sz="2600" dirty="0" smtClean="0"/>
              <a:t>?</a:t>
            </a:r>
          </a:p>
          <a:p>
            <a:r>
              <a:rPr lang="hr-HR" sz="2600" dirty="0" smtClean="0"/>
              <a:t>Što je klub „</a:t>
            </a:r>
            <a:r>
              <a:rPr lang="hr-HR" sz="2600" i="1" dirty="0" err="1" smtClean="0"/>
              <a:t>Marvel’s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wonders</a:t>
            </a:r>
            <a:r>
              <a:rPr lang="hr-HR" sz="2600" i="1" dirty="0" smtClean="0"/>
              <a:t>”</a:t>
            </a:r>
            <a:r>
              <a:rPr lang="hr-HR" sz="2600" dirty="0" smtClean="0"/>
              <a:t>?</a:t>
            </a:r>
            <a:endParaRPr lang="hr-HR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160695" y="3463342"/>
            <a:ext cx="61368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</a:t>
            </a:r>
            <a:r>
              <a:rPr lang="hr-HR" sz="2600" dirty="0" err="1" smtClean="0"/>
              <a:t>day</a:t>
            </a:r>
            <a:r>
              <a:rPr lang="hr-HR" sz="2600" dirty="0" smtClean="0"/>
              <a:t> do </a:t>
            </a:r>
            <a:r>
              <a:rPr lang="hr-HR" sz="2600" dirty="0" err="1" smtClean="0"/>
              <a:t>members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Marvel’s</a:t>
            </a:r>
            <a:r>
              <a:rPr lang="hr-HR" sz="2600" dirty="0" smtClean="0"/>
              <a:t> </a:t>
            </a:r>
            <a:r>
              <a:rPr lang="hr-HR" sz="2600" dirty="0" err="1" smtClean="0"/>
              <a:t>wonders</a:t>
            </a:r>
            <a:r>
              <a:rPr lang="hr-HR" sz="2600" dirty="0" smtClean="0"/>
              <a:t> </a:t>
            </a:r>
            <a:r>
              <a:rPr lang="hr-HR" sz="2600" dirty="0" err="1" smtClean="0"/>
              <a:t>club</a:t>
            </a:r>
            <a:r>
              <a:rPr lang="hr-HR" sz="2600" dirty="0" smtClean="0"/>
              <a:t> </a:t>
            </a:r>
            <a:r>
              <a:rPr lang="hr-HR" sz="2600" dirty="0" err="1" smtClean="0"/>
              <a:t>meet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Kojim danom se sastaju članovi kluba „</a:t>
            </a:r>
            <a:r>
              <a:rPr lang="hr-HR" sz="2600" i="1" dirty="0" err="1" smtClean="0"/>
              <a:t>Marvel’s</a:t>
            </a:r>
            <a:r>
              <a:rPr lang="hr-HR" sz="2600" i="1" dirty="0" smtClean="0"/>
              <a:t> </a:t>
            </a:r>
            <a:r>
              <a:rPr lang="hr-HR" sz="2600" i="1" dirty="0" err="1" smtClean="0"/>
              <a:t>wonders</a:t>
            </a:r>
            <a:r>
              <a:rPr lang="hr-HR" sz="2600" i="1" dirty="0" smtClean="0"/>
              <a:t>”?</a:t>
            </a:r>
            <a:endParaRPr lang="hr-HR" sz="2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0695" y="5240026"/>
            <a:ext cx="651878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What</a:t>
            </a:r>
            <a:r>
              <a:rPr lang="hr-HR" sz="2600" dirty="0" smtClean="0"/>
              <a:t> time </a:t>
            </a:r>
            <a:r>
              <a:rPr lang="hr-HR" sz="2600" dirty="0" err="1" smtClean="0"/>
              <a:t>does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choir</a:t>
            </a:r>
            <a:r>
              <a:rPr lang="hr-HR" sz="2600" dirty="0" smtClean="0"/>
              <a:t> </a:t>
            </a:r>
            <a:r>
              <a:rPr lang="hr-HR" sz="2600" dirty="0" err="1" smtClean="0"/>
              <a:t>meet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U koliko sati se sastaje zbor?</a:t>
            </a:r>
            <a:endParaRPr lang="hr-HR" sz="2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54877" y="828453"/>
            <a:ext cx="573712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Where</a:t>
            </a:r>
            <a:r>
              <a:rPr lang="hr-HR" sz="2600" dirty="0" smtClean="0"/>
              <a:t> do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members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Science </a:t>
            </a:r>
            <a:r>
              <a:rPr lang="hr-HR" sz="2600" dirty="0" err="1" smtClean="0"/>
              <a:t>club</a:t>
            </a:r>
            <a:r>
              <a:rPr lang="hr-HR" sz="2600" dirty="0" smtClean="0"/>
              <a:t> </a:t>
            </a:r>
            <a:r>
              <a:rPr lang="hr-HR" sz="2600" dirty="0" err="1" smtClean="0"/>
              <a:t>meet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Gdje se sastaju članovi znanstvenog kluba?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15900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999703" cy="68526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10865" y="398206"/>
            <a:ext cx="616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62.</a:t>
            </a:r>
            <a:endParaRPr lang="hr-HR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136" y="1578921"/>
            <a:ext cx="5985607" cy="36948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4290" y="601521"/>
            <a:ext cx="72930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 </a:t>
            </a:r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/>
              <a:t>mean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Pogledaj pitanja. Što ona znače?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496664" y="2551471"/>
            <a:ext cx="4793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Gdje se održava?</a:t>
            </a:r>
            <a:endParaRPr lang="hr-HR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496664" y="3185673"/>
            <a:ext cx="4793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Kad    počinje?</a:t>
            </a:r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96664" y="3927988"/>
            <a:ext cx="4793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Koliko često se oni sastaju?</a:t>
            </a:r>
            <a:endParaRPr lang="hr-HR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96664" y="4535837"/>
            <a:ext cx="4793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Što oni rade tamo?</a:t>
            </a:r>
            <a:endParaRPr lang="hr-HR" sz="2800" i="1" dirty="0"/>
          </a:p>
        </p:txBody>
      </p:sp>
      <p:sp>
        <p:nvSpPr>
          <p:cNvPr id="13" name="Rectangle 12"/>
          <p:cNvSpPr/>
          <p:nvPr/>
        </p:nvSpPr>
        <p:spPr>
          <a:xfrm>
            <a:off x="1784555" y="2551471"/>
            <a:ext cx="1253613" cy="63420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Rectangle 13"/>
          <p:cNvSpPr/>
          <p:nvPr/>
        </p:nvSpPr>
        <p:spPr>
          <a:xfrm>
            <a:off x="1784555" y="3315305"/>
            <a:ext cx="1140542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Rectangle 14"/>
          <p:cNvSpPr/>
          <p:nvPr/>
        </p:nvSpPr>
        <p:spPr>
          <a:xfrm>
            <a:off x="1772610" y="3959468"/>
            <a:ext cx="1796500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Rectangle 15"/>
          <p:cNvSpPr/>
          <p:nvPr/>
        </p:nvSpPr>
        <p:spPr>
          <a:xfrm>
            <a:off x="1772609" y="4616604"/>
            <a:ext cx="1009919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Rectangle 16"/>
          <p:cNvSpPr/>
          <p:nvPr/>
        </p:nvSpPr>
        <p:spPr>
          <a:xfrm>
            <a:off x="6496664" y="2652144"/>
            <a:ext cx="789040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Rectangle 17"/>
          <p:cNvSpPr/>
          <p:nvPr/>
        </p:nvSpPr>
        <p:spPr>
          <a:xfrm>
            <a:off x="6496663" y="3992804"/>
            <a:ext cx="1762433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Rectangle 18"/>
          <p:cNvSpPr/>
          <p:nvPr/>
        </p:nvSpPr>
        <p:spPr>
          <a:xfrm>
            <a:off x="6424174" y="4600653"/>
            <a:ext cx="686341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Rectangle 19"/>
          <p:cNvSpPr/>
          <p:nvPr/>
        </p:nvSpPr>
        <p:spPr>
          <a:xfrm>
            <a:off x="6496664" y="3272138"/>
            <a:ext cx="789040" cy="3935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849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38" y="1774831"/>
            <a:ext cx="6036085" cy="34700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652" y="309717"/>
            <a:ext cx="10087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How do </a:t>
            </a:r>
            <a:r>
              <a:rPr lang="hr-HR" sz="2400" dirty="0" err="1" smtClean="0"/>
              <a:t>we</a:t>
            </a:r>
            <a:r>
              <a:rPr lang="hr-HR" sz="2400" dirty="0" smtClean="0"/>
              <a:t> </a:t>
            </a:r>
            <a:r>
              <a:rPr lang="hr-HR" sz="2400" dirty="0" err="1" smtClean="0"/>
              <a:t>form</a:t>
            </a:r>
            <a:r>
              <a:rPr lang="hr-HR" sz="2400" dirty="0" smtClean="0"/>
              <a:t> Wh-</a:t>
            </a:r>
            <a:r>
              <a:rPr lang="hr-HR" sz="2400" dirty="0" err="1" smtClean="0"/>
              <a:t>questions</a:t>
            </a:r>
            <a:r>
              <a:rPr lang="hr-HR" sz="2400" dirty="0" smtClean="0"/>
              <a:t>? </a:t>
            </a:r>
            <a:r>
              <a:rPr lang="hr-HR" sz="2400" dirty="0" err="1" smtClean="0"/>
              <a:t>Circle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correct</a:t>
            </a:r>
            <a:r>
              <a:rPr lang="hr-HR" sz="2400" dirty="0" smtClean="0"/>
              <a:t> </a:t>
            </a:r>
            <a:r>
              <a:rPr lang="hr-HR" sz="2400" dirty="0" err="1" smtClean="0"/>
              <a:t>option</a:t>
            </a:r>
            <a:r>
              <a:rPr lang="hr-HR" sz="2400" dirty="0" smtClean="0"/>
              <a:t>.</a:t>
            </a:r>
          </a:p>
          <a:p>
            <a:r>
              <a:rPr lang="hr-HR" sz="2400" i="1" dirty="0" smtClean="0"/>
              <a:t>Kako postavljamo pitanja s upitnim riječima (</a:t>
            </a:r>
            <a:r>
              <a:rPr lang="hr-HR" sz="2400" i="1" dirty="0" err="1" smtClean="0"/>
              <a:t>Where</a:t>
            </a:r>
            <a:r>
              <a:rPr lang="hr-HR" sz="2400" i="1" dirty="0" smtClean="0"/>
              <a:t>, </a:t>
            </a:r>
            <a:r>
              <a:rPr lang="hr-HR" sz="2400" i="1" dirty="0" err="1" smtClean="0"/>
              <a:t>When</a:t>
            </a:r>
            <a:r>
              <a:rPr lang="hr-HR" sz="2400" i="1" dirty="0" smtClean="0"/>
              <a:t>…)? Zaokruži točan odgovor.</a:t>
            </a:r>
            <a:endParaRPr lang="hr-HR" sz="2400" i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038" y="1774831"/>
            <a:ext cx="4797855" cy="2796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652" y="5545394"/>
            <a:ext cx="108695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a) U pitanjima upitne riječi </a:t>
            </a:r>
            <a:r>
              <a:rPr lang="hr-HR" sz="2800" i="1" dirty="0" err="1" smtClean="0"/>
              <a:t>WHERE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WHEN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WHY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WHAT</a:t>
            </a:r>
            <a:r>
              <a:rPr lang="hr-HR" sz="2800" i="1" dirty="0" smtClean="0"/>
              <a:t> stavljamo prije izraza </a:t>
            </a:r>
            <a:r>
              <a:rPr lang="hr-HR" sz="2800" b="1" i="1" dirty="0" smtClean="0"/>
              <a:t>do/</a:t>
            </a:r>
            <a:r>
              <a:rPr lang="hr-HR" sz="2800" b="1" i="1" dirty="0" err="1" smtClean="0"/>
              <a:t>does</a:t>
            </a:r>
            <a:r>
              <a:rPr lang="hr-HR" sz="2800" b="1" i="1" dirty="0" smtClean="0"/>
              <a:t>.</a:t>
            </a:r>
            <a:endParaRPr lang="hr-HR" sz="2800" i="1" dirty="0"/>
          </a:p>
        </p:txBody>
      </p:sp>
      <p:sp>
        <p:nvSpPr>
          <p:cNvPr id="9" name="Oval 8"/>
          <p:cNvSpPr/>
          <p:nvPr/>
        </p:nvSpPr>
        <p:spPr>
          <a:xfrm>
            <a:off x="6105832" y="3436373"/>
            <a:ext cx="398207" cy="3539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9054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71" y="1052155"/>
            <a:ext cx="9261053" cy="5693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477" y="117987"/>
            <a:ext cx="1157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Nadopuni pitanja točnim upitnim riječima. Prije odabira riječi pažljivo pročitaj odgovore.</a:t>
            </a:r>
            <a:endParaRPr lang="hr-HR" sz="2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5" y="-11316"/>
            <a:ext cx="10990863" cy="6757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1884" y="2286000"/>
            <a:ext cx="125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When</a:t>
            </a:r>
            <a:endParaRPr lang="hr-HR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170372" y="2683529"/>
            <a:ext cx="125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Why</a:t>
            </a:r>
            <a:endParaRPr lang="hr-HR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99653" y="3311890"/>
            <a:ext cx="1524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/>
              <a:t>How </a:t>
            </a:r>
            <a:r>
              <a:rPr lang="hr-HR" sz="2000" b="1" dirty="0" err="1" smtClean="0"/>
              <a:t>often</a:t>
            </a:r>
            <a:endParaRPr lang="hr-HR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79458" y="4444181"/>
            <a:ext cx="125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What</a:t>
            </a:r>
            <a:endParaRPr lang="hr-HR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9457" y="5187156"/>
            <a:ext cx="125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What</a:t>
            </a:r>
            <a:endParaRPr lang="hr-HR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346722" y="5890491"/>
            <a:ext cx="125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err="1" smtClean="0"/>
              <a:t>Where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27646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3896" y="973393"/>
            <a:ext cx="104713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 err="1" smtClean="0"/>
              <a:t>Let’s</a:t>
            </a:r>
            <a:r>
              <a:rPr lang="hr-HR" sz="2800" b="1" dirty="0" smtClean="0"/>
              <a:t> </a:t>
            </a:r>
            <a:r>
              <a:rPr lang="hr-HR" sz="2800" b="1" dirty="0" err="1" smtClean="0"/>
              <a:t>practise</a:t>
            </a:r>
            <a:r>
              <a:rPr lang="hr-HR" sz="2800" b="1" dirty="0" smtClean="0"/>
              <a:t>!</a:t>
            </a:r>
          </a:p>
          <a:p>
            <a:endParaRPr lang="hr-HR" sz="2400" dirty="0" smtClean="0"/>
          </a:p>
          <a:p>
            <a:endParaRPr lang="hr-HR" sz="2400" dirty="0"/>
          </a:p>
          <a:p>
            <a:r>
              <a:rPr lang="hr-HR" sz="2800" dirty="0" err="1" smtClean="0"/>
              <a:t>Click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link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fill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gaps</a:t>
            </a:r>
            <a:r>
              <a:rPr lang="hr-HR" sz="2800" dirty="0" smtClean="0"/>
              <a:t> </a:t>
            </a:r>
            <a:r>
              <a:rPr lang="hr-HR" sz="2800" dirty="0" err="1" smtClean="0"/>
              <a:t>with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correct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</a:t>
            </a:r>
            <a:r>
              <a:rPr lang="hr-HR" sz="2800" dirty="0" smtClean="0"/>
              <a:t> word.</a:t>
            </a:r>
          </a:p>
          <a:p>
            <a:r>
              <a:rPr lang="hr-HR" sz="2800" i="1" dirty="0" smtClean="0"/>
              <a:t>Otvori sljedeću poveznicu i nadopuni praznine točnom upitnom riječi.</a:t>
            </a:r>
          </a:p>
          <a:p>
            <a:endParaRPr lang="hr-HR" sz="2400" i="1" dirty="0"/>
          </a:p>
          <a:p>
            <a:pPr algn="ctr"/>
            <a:r>
              <a:rPr lang="hr-HR" sz="2400" i="1" dirty="0" err="1">
                <a:hlinkClick r:id="rId2"/>
              </a:rPr>
              <a:t>https</a:t>
            </a:r>
            <a:r>
              <a:rPr lang="hr-HR" sz="2400" i="1" dirty="0">
                <a:hlinkClick r:id="rId2"/>
              </a:rPr>
              <a:t>://</a:t>
            </a:r>
            <a:r>
              <a:rPr lang="hr-HR" sz="2400" i="1" dirty="0" err="1" smtClean="0">
                <a:hlinkClick r:id="rId2"/>
              </a:rPr>
              <a:t>wordwall.net</a:t>
            </a:r>
            <a:r>
              <a:rPr lang="hr-HR" sz="2400" i="1" dirty="0" smtClean="0">
                <a:hlinkClick r:id="rId2"/>
              </a:rPr>
              <a:t>/</a:t>
            </a:r>
            <a:r>
              <a:rPr lang="hr-HR" sz="2400" i="1" dirty="0" err="1" smtClean="0">
                <a:hlinkClick r:id="rId2"/>
              </a:rPr>
              <a:t>resource</a:t>
            </a:r>
            <a:r>
              <a:rPr lang="hr-HR" sz="2400" i="1" dirty="0" smtClean="0">
                <a:hlinkClick r:id="rId2"/>
              </a:rPr>
              <a:t>/256599/</a:t>
            </a:r>
            <a:r>
              <a:rPr lang="hr-HR" sz="2400" i="1" dirty="0" err="1" smtClean="0">
                <a:hlinkClick r:id="rId2"/>
              </a:rPr>
              <a:t>where</a:t>
            </a:r>
            <a:r>
              <a:rPr lang="hr-HR" sz="2400" i="1" dirty="0" smtClean="0">
                <a:hlinkClick r:id="rId2"/>
              </a:rPr>
              <a:t>-</a:t>
            </a:r>
            <a:r>
              <a:rPr lang="hr-HR" sz="2400" i="1" dirty="0" err="1" smtClean="0">
                <a:hlinkClick r:id="rId2"/>
              </a:rPr>
              <a:t>does</a:t>
            </a:r>
            <a:r>
              <a:rPr lang="hr-HR" sz="2400" i="1" dirty="0" smtClean="0">
                <a:hlinkClick r:id="rId2"/>
              </a:rPr>
              <a:t>-</a:t>
            </a:r>
            <a:r>
              <a:rPr lang="hr-HR" sz="2400" i="1" dirty="0" err="1" smtClean="0">
                <a:hlinkClick r:id="rId2"/>
              </a:rPr>
              <a:t>cat</a:t>
            </a:r>
            <a:r>
              <a:rPr lang="hr-HR" sz="2400" i="1" dirty="0" smtClean="0">
                <a:hlinkClick r:id="rId2"/>
              </a:rPr>
              <a:t>-</a:t>
            </a:r>
            <a:r>
              <a:rPr lang="hr-HR" sz="2400" i="1" dirty="0" err="1" smtClean="0">
                <a:hlinkClick r:id="rId2"/>
              </a:rPr>
              <a:t>sleep</a:t>
            </a:r>
            <a:r>
              <a:rPr lang="hr-HR" sz="2400" i="1" dirty="0" smtClean="0">
                <a:hlinkClick r:id="rId2"/>
              </a:rPr>
              <a:t>-</a:t>
            </a:r>
            <a:r>
              <a:rPr lang="hr-HR" sz="2400" i="1" dirty="0" err="1" smtClean="0">
                <a:hlinkClick r:id="rId2"/>
              </a:rPr>
              <a:t>pg</a:t>
            </a:r>
            <a:r>
              <a:rPr lang="hr-HR" sz="2400" i="1" dirty="0" smtClean="0">
                <a:hlinkClick r:id="rId2"/>
              </a:rPr>
              <a:t>-54-2</a:t>
            </a:r>
            <a:r>
              <a:rPr lang="hr-HR" sz="2400" i="1" dirty="0" smtClean="0"/>
              <a:t> 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95946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23" y="390830"/>
            <a:ext cx="11170406" cy="33354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10516" y="648928"/>
            <a:ext cx="3613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Prilozi učestalosti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468761" y="1828800"/>
            <a:ext cx="695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Pogledaj tablicu. Znaš li što ove riječi znače?</a:t>
            </a:r>
            <a:endParaRPr lang="hr-HR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3578833"/>
            <a:ext cx="1194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uvijek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274142" y="3578833"/>
            <a:ext cx="1194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obično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975122" y="3578833"/>
            <a:ext cx="1194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često</a:t>
            </a:r>
            <a:endParaRPr lang="hr-HR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415549" y="3607984"/>
            <a:ext cx="1435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ponekad</a:t>
            </a:r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387395" y="3607984"/>
            <a:ext cx="12486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gotovo </a:t>
            </a:r>
          </a:p>
          <a:p>
            <a:r>
              <a:rPr lang="hr-HR" sz="2800" i="1" dirty="0" smtClean="0"/>
              <a:t>nikada</a:t>
            </a:r>
            <a:endParaRPr lang="hr-HR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9926146" y="3647378"/>
            <a:ext cx="1194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nikada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87208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018" y="235975"/>
            <a:ext cx="6336159" cy="3010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0438" y="398207"/>
            <a:ext cx="3834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Dovrši rečenice o sebi.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37420" y="4011562"/>
            <a:ext cx="10987548" cy="2677656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Write</a:t>
            </a:r>
            <a:r>
              <a:rPr lang="hr-HR" sz="2800" dirty="0" smtClean="0"/>
              <a:t> a sentence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yourself</a:t>
            </a:r>
            <a:r>
              <a:rPr lang="hr-HR" sz="2800" dirty="0" smtClean="0"/>
              <a:t>, </a:t>
            </a:r>
            <a:r>
              <a:rPr lang="hr-HR" sz="2800" dirty="0" err="1" smtClean="0"/>
              <a:t>which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</a:t>
            </a:r>
            <a:r>
              <a:rPr lang="hr-HR" sz="2800" dirty="0" err="1" smtClean="0"/>
              <a:t>true</a:t>
            </a:r>
            <a:r>
              <a:rPr lang="hr-HR" sz="2800" dirty="0" smtClean="0"/>
              <a:t>, but </a:t>
            </a:r>
            <a:r>
              <a:rPr lang="hr-HR" sz="2800" dirty="0" err="1" smtClean="0"/>
              <a:t>surprising</a:t>
            </a:r>
            <a:r>
              <a:rPr lang="hr-HR" sz="2800" dirty="0" smtClean="0"/>
              <a:t> – </a:t>
            </a:r>
            <a:r>
              <a:rPr lang="hr-HR" sz="2800" dirty="0" err="1" smtClean="0"/>
              <a:t>something</a:t>
            </a:r>
            <a:r>
              <a:rPr lang="hr-HR" sz="2800" dirty="0" smtClean="0"/>
              <a:t> </a:t>
            </a:r>
            <a:r>
              <a:rPr lang="hr-HR" sz="2800" dirty="0" err="1" smtClean="0"/>
              <a:t>nobody</a:t>
            </a:r>
            <a:r>
              <a:rPr lang="hr-HR" sz="2800" dirty="0" smtClean="0"/>
              <a:t> </a:t>
            </a:r>
            <a:r>
              <a:rPr lang="hr-HR" sz="2800" dirty="0" err="1" smtClean="0"/>
              <a:t>knows</a:t>
            </a:r>
            <a:r>
              <a:rPr lang="hr-HR" sz="2800" dirty="0" smtClean="0"/>
              <a:t>. Use </a:t>
            </a:r>
            <a:r>
              <a:rPr lang="hr-HR" sz="2800" i="1" dirty="0" err="1" smtClean="0"/>
              <a:t>always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usually</a:t>
            </a:r>
            <a:r>
              <a:rPr lang="hr-HR" sz="2800" i="1" dirty="0" smtClean="0"/>
              <a:t> </a:t>
            </a:r>
            <a:r>
              <a:rPr lang="hr-HR" sz="2800" i="1" dirty="0" err="1" smtClean="0"/>
              <a:t>often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sometimes</a:t>
            </a:r>
            <a:r>
              <a:rPr lang="hr-HR" sz="2800" i="1" dirty="0" smtClean="0"/>
              <a:t>, </a:t>
            </a:r>
            <a:r>
              <a:rPr lang="hr-HR" sz="2800" i="1" dirty="0" err="1" smtClean="0"/>
              <a:t>hardly</a:t>
            </a:r>
            <a:r>
              <a:rPr lang="hr-HR" sz="2800" i="1" dirty="0" smtClean="0"/>
              <a:t> </a:t>
            </a:r>
            <a:r>
              <a:rPr lang="hr-HR" sz="2800" i="1" dirty="0" err="1" smtClean="0"/>
              <a:t>ever</a:t>
            </a:r>
            <a:r>
              <a:rPr lang="hr-HR" sz="2800" i="1" dirty="0" smtClean="0"/>
              <a:t> </a:t>
            </a:r>
            <a:r>
              <a:rPr lang="hr-HR" sz="2800" dirty="0" err="1" smtClean="0"/>
              <a:t>or</a:t>
            </a:r>
            <a:r>
              <a:rPr lang="hr-HR" sz="2800" dirty="0" smtClean="0"/>
              <a:t> </a:t>
            </a:r>
            <a:r>
              <a:rPr lang="hr-HR" sz="2800" i="1" dirty="0" err="1" smtClean="0"/>
              <a:t>never</a:t>
            </a:r>
            <a:r>
              <a:rPr lang="hr-HR" sz="2800" i="1" dirty="0" smtClean="0"/>
              <a:t>.</a:t>
            </a:r>
          </a:p>
          <a:p>
            <a:endParaRPr lang="hr-HR" sz="2800" i="1" dirty="0" smtClean="0"/>
          </a:p>
          <a:p>
            <a:r>
              <a:rPr lang="hr-HR" sz="2800" i="1" dirty="0" smtClean="0"/>
              <a:t>Napiši </a:t>
            </a:r>
            <a:r>
              <a:rPr lang="hr-HR" sz="2800" i="1" dirty="0" smtClean="0"/>
              <a:t>rečenicu o sebi koja je istinita, ali u kojoj ćeš navesti nešto što nitko drugi ne zna o tebi. Koristi izraze „</a:t>
            </a:r>
            <a:r>
              <a:rPr lang="hr-HR" sz="2800" i="1" dirty="0" err="1" smtClean="0"/>
              <a:t>always</a:t>
            </a:r>
            <a:r>
              <a:rPr lang="hr-HR" sz="2800" i="1" dirty="0" smtClean="0"/>
              <a:t>”, „</a:t>
            </a:r>
            <a:r>
              <a:rPr lang="hr-HR" sz="2800" i="1" dirty="0" err="1" smtClean="0"/>
              <a:t>usually</a:t>
            </a:r>
            <a:r>
              <a:rPr lang="hr-HR" sz="2800" i="1" dirty="0" smtClean="0"/>
              <a:t>”, „</a:t>
            </a:r>
            <a:r>
              <a:rPr lang="hr-HR" sz="2800" i="1" dirty="0" err="1" smtClean="0"/>
              <a:t>often</a:t>
            </a:r>
            <a:r>
              <a:rPr lang="hr-HR" sz="2800" i="1" dirty="0" smtClean="0"/>
              <a:t>”, „</a:t>
            </a:r>
            <a:r>
              <a:rPr lang="hr-HR" sz="2800" i="1" dirty="0" err="1" smtClean="0"/>
              <a:t>sometimes</a:t>
            </a:r>
            <a:r>
              <a:rPr lang="hr-HR" sz="2800" i="1" dirty="0" smtClean="0"/>
              <a:t>”, „</a:t>
            </a:r>
            <a:r>
              <a:rPr lang="hr-HR" sz="2800" i="1" dirty="0" err="1" smtClean="0"/>
              <a:t>hardly</a:t>
            </a:r>
            <a:r>
              <a:rPr lang="hr-HR" sz="2800" i="1" dirty="0" smtClean="0"/>
              <a:t> </a:t>
            </a:r>
            <a:r>
              <a:rPr lang="hr-HR" sz="2800" i="1" dirty="0" err="1" smtClean="0"/>
              <a:t>ever</a:t>
            </a:r>
            <a:r>
              <a:rPr lang="hr-HR" sz="2800" i="1" dirty="0" smtClean="0"/>
              <a:t>” ili „</a:t>
            </a:r>
            <a:r>
              <a:rPr lang="hr-HR" sz="2800" i="1" dirty="0" err="1" smtClean="0"/>
              <a:t>never</a:t>
            </a:r>
            <a:r>
              <a:rPr lang="hr-HR" sz="2800" i="1" dirty="0" smtClean="0"/>
              <a:t>”.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4214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70206" cy="68641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8632" y="383458"/>
            <a:ext cx="6017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42.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13356"/>
            <a:ext cx="12097217" cy="35932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32039" y="645068"/>
            <a:ext cx="8023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pitanja odgovarajućom upitnom riječi.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79871" y="2926067"/>
            <a:ext cx="112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rgbClr val="92D050"/>
                </a:solidFill>
              </a:rPr>
              <a:t>When</a:t>
            </a:r>
            <a:endParaRPr lang="hr-HR" sz="2800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9871" y="3432069"/>
            <a:ext cx="112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rgbClr val="92D050"/>
                </a:solidFill>
              </a:rPr>
              <a:t>What</a:t>
            </a:r>
            <a:endParaRPr lang="hr-HR" sz="2800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9870" y="3913327"/>
            <a:ext cx="112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92D050"/>
                </a:solidFill>
              </a:rPr>
              <a:t>Who</a:t>
            </a:r>
            <a:endParaRPr lang="hr-HR" sz="2800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9869" y="4461291"/>
            <a:ext cx="112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>
                <a:solidFill>
                  <a:srgbClr val="92D050"/>
                </a:solidFill>
              </a:rPr>
              <a:t>Why</a:t>
            </a:r>
            <a:endParaRPr lang="hr-HR" sz="2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0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3735</TotalTime>
  <Words>488</Words>
  <Application>Microsoft Office PowerPoint</Application>
  <PresentationFormat>Widescreen</PresentationFormat>
  <Paragraphs>78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241</cp:revision>
  <dcterms:created xsi:type="dcterms:W3CDTF">2020-09-19T11:02:00Z</dcterms:created>
  <dcterms:modified xsi:type="dcterms:W3CDTF">2020-12-06T13:16:12Z</dcterms:modified>
</cp:coreProperties>
</file>